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94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9264-B6D1-48C3-A9FC-BD7F23E657F5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6830-E46D-45E2-AC42-7852E9873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09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9264-B6D1-48C3-A9FC-BD7F23E657F5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6830-E46D-45E2-AC42-7852E9873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596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9264-B6D1-48C3-A9FC-BD7F23E657F5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6830-E46D-45E2-AC42-7852E9873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725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9264-B6D1-48C3-A9FC-BD7F23E657F5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6830-E46D-45E2-AC42-7852E9873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10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9264-B6D1-48C3-A9FC-BD7F23E657F5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6830-E46D-45E2-AC42-7852E9873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3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9264-B6D1-48C3-A9FC-BD7F23E657F5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6830-E46D-45E2-AC42-7852E9873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630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9264-B6D1-48C3-A9FC-BD7F23E657F5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6830-E46D-45E2-AC42-7852E9873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464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9264-B6D1-48C3-A9FC-BD7F23E657F5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6830-E46D-45E2-AC42-7852E9873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62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9264-B6D1-48C3-A9FC-BD7F23E657F5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6830-E46D-45E2-AC42-7852E9873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955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9264-B6D1-48C3-A9FC-BD7F23E657F5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6830-E46D-45E2-AC42-7852E9873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773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9264-B6D1-48C3-A9FC-BD7F23E657F5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6830-E46D-45E2-AC42-7852E9873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640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49264-B6D1-48C3-A9FC-BD7F23E657F5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86830-E46D-45E2-AC42-7852E9873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989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5425"/>
            <a:ext cx="8229600" cy="990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sz="3200" smtClean="0">
                <a:solidFill>
                  <a:schemeClr val="accent2"/>
                </a:solidFill>
              </a:rPr>
              <a:t>Willamette Dams </a:t>
            </a:r>
            <a:br>
              <a:rPr lang="en-US" altLang="en-US" sz="3200" smtClean="0">
                <a:solidFill>
                  <a:schemeClr val="accent2"/>
                </a:solidFill>
              </a:rPr>
            </a:br>
            <a:r>
              <a:rPr lang="en-US" altLang="en-US" sz="3200" smtClean="0">
                <a:solidFill>
                  <a:schemeClr val="accent2"/>
                </a:solidFill>
              </a:rPr>
              <a:t>Power Share by Project</a:t>
            </a:r>
            <a:br>
              <a:rPr lang="en-US" altLang="en-US" sz="3200" smtClean="0">
                <a:solidFill>
                  <a:schemeClr val="accent2"/>
                </a:solidFill>
              </a:rPr>
            </a:br>
            <a:r>
              <a:rPr lang="en-US" altLang="en-US" sz="3200" smtClean="0">
                <a:solidFill>
                  <a:schemeClr val="accent2"/>
                </a:solidFill>
              </a:rPr>
              <a:t>(Capital/O&amp;M)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8991600" cy="5257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Detroit					40.5% / 50.5%</a:t>
            </a:r>
          </a:p>
          <a:p>
            <a:pPr>
              <a:lnSpc>
                <a:spcPct val="90000"/>
              </a:lnSpc>
              <a:defRPr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Big Cliff (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ReReg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)				100% / 100%</a:t>
            </a:r>
          </a:p>
          <a:p>
            <a:pPr>
              <a:lnSpc>
                <a:spcPct val="90000"/>
              </a:lnSpc>
              <a:defRPr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Green Peter					49.5% / 45%</a:t>
            </a:r>
          </a:p>
          <a:p>
            <a:pPr>
              <a:lnSpc>
                <a:spcPct val="90000"/>
              </a:lnSpc>
              <a:defRPr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Foster (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ReReg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)*				49.5% / 45%</a:t>
            </a:r>
          </a:p>
          <a:p>
            <a:pPr>
              <a:lnSpc>
                <a:spcPct val="90000"/>
              </a:lnSpc>
              <a:defRPr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Hills Creek					24.5% / 21.5%	</a:t>
            </a:r>
          </a:p>
          <a:p>
            <a:pPr>
              <a:lnSpc>
                <a:spcPct val="90000"/>
              </a:lnSpc>
              <a:defRPr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Lookout Point					31% / 36%</a:t>
            </a:r>
          </a:p>
          <a:p>
            <a:pPr>
              <a:lnSpc>
                <a:spcPct val="90000"/>
              </a:lnSpc>
              <a:defRPr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Dexter (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ReReg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)				100% / 100%</a:t>
            </a:r>
          </a:p>
          <a:p>
            <a:pPr>
              <a:lnSpc>
                <a:spcPct val="90000"/>
              </a:lnSpc>
              <a:defRPr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Cougar					23% / 19.5%</a:t>
            </a:r>
          </a:p>
          <a:p>
            <a:pPr>
              <a:lnSpc>
                <a:spcPct val="90000"/>
              </a:lnSpc>
              <a:defRPr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Dorena, Cottage Grove, Blue River, Fern Ridge, and Fall Creek have no power share and </a:t>
            </a:r>
            <a:r>
              <a:rPr lang="en-US" sz="2000" smtClean="0">
                <a:latin typeface="Calibri" pitchFamily="34" charset="0"/>
                <a:cs typeface="Calibri" pitchFamily="34" charset="0"/>
              </a:rPr>
              <a:t>zero Federal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generation</a:t>
            </a:r>
          </a:p>
          <a:p>
            <a:pPr>
              <a:lnSpc>
                <a:spcPct val="90000"/>
              </a:lnSpc>
              <a:defRPr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Aggregate Power Dams			46.06%</a:t>
            </a:r>
          </a:p>
          <a:p>
            <a:pPr>
              <a:lnSpc>
                <a:spcPct val="90000"/>
              </a:lnSpc>
              <a:defRPr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Aggregate Total System			32.154%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*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Foster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functions as a ReReg for Green Peter, however, an unregulated portion of the S. Santiam river drains into Foster reservoir, so it also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provides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flood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control.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  <p:pic>
        <p:nvPicPr>
          <p:cNvPr id="45060" name="Picture 4" descr="bpa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52400"/>
            <a:ext cx="1447800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9808D58-73B8-460C-A30F-002F2E838CC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1782351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27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183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Willamette Dams  Power Share by Project (Capital/O&amp;M)</vt:lpstr>
    </vt:vector>
  </TitlesOfParts>
  <Company>Bonneville Power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Willamette Dams  Power Share by Project (Capital/O&amp;M)</dc:title>
  <dc:creator>BPA User</dc:creator>
  <cp:lastModifiedBy>Spear,Daniel J (BPA) - PGB-5</cp:lastModifiedBy>
  <cp:revision>2</cp:revision>
  <dcterms:created xsi:type="dcterms:W3CDTF">2017-11-06T23:33:20Z</dcterms:created>
  <dcterms:modified xsi:type="dcterms:W3CDTF">2022-10-04T22:36:51Z</dcterms:modified>
</cp:coreProperties>
</file>